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56" autoAdjust="0"/>
  </p:normalViewPr>
  <p:slideViewPr>
    <p:cSldViewPr snapToGrid="0">
      <p:cViewPr varScale="1">
        <p:scale>
          <a:sx n="81" d="100"/>
          <a:sy n="81" d="100"/>
        </p:scale>
        <p:origin x="90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7545A-D08E-4DF5-A378-8809D7ECFDDE}" type="datetimeFigureOut">
              <a:rPr lang="bg-BG" smtClean="0"/>
              <a:t>17.5.2024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A342-C897-433D-A24F-11AC58AD3B9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759561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D60EE-26AA-4C09-B55F-8384F76E341D}" type="datetimeFigureOut">
              <a:rPr lang="bg-BG" smtClean="0"/>
              <a:t>17.5.2024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A54E-596B-47A6-8C76-2A83CDB3619E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850388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 уважаеми </a:t>
            </a:r>
            <a:endParaRPr lang="en-US" dirty="0" smtClean="0"/>
          </a:p>
          <a:p>
            <a:r>
              <a:rPr lang="ru-RU" dirty="0" smtClean="0"/>
              <a:t>Аз съм </a:t>
            </a:r>
            <a:r>
              <a:rPr lang="en-US" dirty="0" smtClean="0"/>
              <a:t>…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Темата на моят дипломен проект е „Разработка на платформа за приемане, обработване и наблюдение на заявки за обслужване във фирма за IT support или ISP</a:t>
            </a:r>
            <a:r>
              <a:rPr lang="en-US" dirty="0" smtClean="0"/>
              <a:t>”</a:t>
            </a:r>
            <a:endParaRPr lang="bg-BG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9029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24133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настоящата епоха на технологични иновации и бързо развиващи се информационни технологии, необходимостта от ефективен ИТ съпорт е от съществено значение за успешното функциониране на различни бизнес сектори и организации. С разрастващ се обхват на ИТ услугите и нарастващ брой на потребителите, е необходимо да се разработят иновативни и устойчиви платформи за ИТ съпорт. В бъдеще зависимостта ни от техниката и технологиите ще става все по-голяма. А това ще увеличи и зависимостта ни от хората, които могат да ги поправят или да ни помогнат да разберем или дори подобрим функциите им.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8831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Платформата, която съм разработила, има за цел  ефективно да приема, обработвва и наблюдава  оплакванията на клиентите. Системата позволява на клиентите да регистрират своите оплаквания, да проследяват статуса им и да получават обратна връзка.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Проектът се състои от две части: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	Front-end, който  е отговорен за получаване на оплаквания от клиенти и показване на статуса на техните оплаквания.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	Back-end, който отговаря за съхраняването на оплакванията и управлението на техния статус.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Фронтендът  на проекта е изграден с помощта на HTML, CSS и JavaScript, а  бек-ендът с помощта на Python Django, който предоставя удобен начин за съхраняване и извличане на данни от база данни.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577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Фактически, проектът ми се състои от два отделни функционални модула, реализирани като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SDI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приложения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bg-BG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Достъпът до всеки  от модулите имат само регистрирани потребители. Но всеки отделен потребител има достъп само до един от двата модула. Ако е клиент – има достъп до клиентския интерфейс, а ако е служител на фирмата получава достъп до модула за обработване на заявките за обслужване. </a:t>
            </a:r>
          </a:p>
          <a:p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Платформата обаче има една обща логин страница. Какъв е типа на потребителя и, следователно, къде да бъде насочен, се определя програмно. Намирам такова решение за удачно и удобно. Зад кадър, естествено се използва вградента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Django 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за идентификация и оторизация на потребители, в това число и съответните форми и изгледи.</a:t>
            </a:r>
            <a:endParaRPr lang="bg-B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695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Всъщност,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логин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страницата е единствената, в която ползвам форми. Останалата функционалност е базаирана на VUE.js.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 е фреймуърк, създаден за разработка на потребителски интерфейс. В зависимост от целите на разработчиците, Vue може да бъде използван, както за фреймуърк, така и като библиотека от компоненти.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Едно от най-големите му предимства е че много лесно се интегрира с други приложения. В моя случай с Django. Достатъччно е в края на темплейта да се добавят два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</a:t>
            </a:r>
            <a:r>
              <a:rPr lang="bg-BG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рипта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за самия VUE и за кокретната функционалност.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436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Външният вид и на двата модула, макар и да е построен върху готов HTML шаблон е адаптиран към характера на приложението. Например, цветовата схема. Използвала съм цветово раграничаване на отделни елементи. Но цветовете са „меки“ – пастелни за да не се натрапват и да не изморяват потребителя в процеса на работа с приложението.</a:t>
            </a:r>
          </a:p>
          <a:p>
            <a:r>
              <a:rPr lang="ru-RU" dirty="0" smtClean="0"/>
              <a:t>Друг акцент, който съм се опитала </a:t>
            </a:r>
            <a:r>
              <a:rPr lang="ru-RU" dirty="0" smtClean="0"/>
              <a:t>да</a:t>
            </a:r>
            <a:r>
              <a:rPr lang="en-US" dirty="0" smtClean="0"/>
              <a:t> </a:t>
            </a:r>
            <a:r>
              <a:rPr lang="ru-RU" dirty="0" smtClean="0"/>
              <a:t>постигна </a:t>
            </a:r>
            <a:r>
              <a:rPr lang="ru-RU" dirty="0" smtClean="0"/>
              <a:t>е „интуитивността“ на интерфейсите. Целта е възможните действия да са оччевидни и да не се налага да се ползват специални инстрикции и хелпове. Считам, че това е особено важно за мудула за клиентите.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8169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„Общуването“ между двата модул става е през back-end-a на приложението. Там е изграден т.н. REST API. Всъщност това е набор от функции, които комуникират както с базата данни, така и с клиентските модули. </a:t>
            </a:r>
          </a:p>
          <a:p>
            <a:r>
              <a:rPr lang="ru-RU" dirty="0" smtClean="0"/>
              <a:t>Техически основата е библиотеката Django Rest Framework – DRF, ко</a:t>
            </a:r>
            <a:r>
              <a:rPr lang="bg-BG" dirty="0" smtClean="0"/>
              <a:t>я</a:t>
            </a:r>
            <a:r>
              <a:rPr lang="ru-RU" dirty="0" smtClean="0"/>
              <a:t>то посредством т.н. сериализатори обработва и обменя данни с клиентската страна. Звучи сложно, но наа практика е лесно и удобно за реализиране.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74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Това, което изброих до тука са само акценти върху по-специфичните за моя проект неща и в никакъв случай не е изчерпателен списък.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потребителския интерфейс са използвани два HTML шаблона. Те от своя страна използваат библиотеката bootstrap и скриптове на JavaScript. Така се постига т.н responsive design –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адаптивен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дизайн на български. За да достигне, обаче, това до потребителя е необходим back-end. Той от своя страна е написан на Python и използва framework-а Django. А данните се съхраняват в База Данни, която се управлява от MySQL.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3167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Това е моят дипломен проект. </a:t>
            </a:r>
          </a:p>
          <a:p>
            <a:r>
              <a:rPr lang="ru-RU" dirty="0" smtClean="0"/>
              <a:t>Поставените в заданието задачи са изцяло изпълнени. </a:t>
            </a:r>
          </a:p>
          <a:p>
            <a:r>
              <a:rPr lang="ru-RU" dirty="0" smtClean="0"/>
              <a:t>Работата по него ме въведе в едина огромна, интересна и много переспективна област на приложното програмиране – уеб-базираните приложения. </a:t>
            </a:r>
          </a:p>
          <a:p>
            <a:r>
              <a:rPr lang="ru-RU" dirty="0" smtClean="0"/>
              <a:t>Надявам се и в бъдеще да имам още успешни задачи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ru-RU" smtClean="0"/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07A54E-596B-47A6-8C76-2A83CDB3619E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68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31DE2-218C-4B73-8519-0AC6B795ABB7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81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9758-D769-4E42-94B1-23A9DCC9867C}" type="datetime1">
              <a:rPr lang="bg-BG" smtClean="0"/>
              <a:t>17.5.2024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6172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DE65-46CB-451E-8567-0EF192A9D732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223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CBD5-1E22-4483-96D4-57E0B76752DD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9451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4294-E651-4CD3-A3DF-7A7AB89AC69B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99333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255A1-F527-46F0-99C9-DFA36BA8601D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8328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71DD-522F-4D77-BE61-F38AB7575637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56037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5E06-93C7-43C9-B7FB-34EC0908E527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99499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E241-AB17-460C-B661-3CFB883EB2DA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8789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B74F-2AB8-46EB-BED7-A8C750A71025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5454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A56C-8EEB-43C4-A8F0-806BF8CF2AEC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45364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6ED8-EEFC-4B6E-BB5B-436BD000202F}" type="datetime1">
              <a:rPr lang="bg-BG" smtClean="0"/>
              <a:t>17.5.2024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5906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88DB-FD8C-4D18-9FD8-A2D3B5A7C832}" type="datetime1">
              <a:rPr lang="bg-BG" smtClean="0"/>
              <a:t>17.5.2024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24524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AF1C6-A3EA-4A59-9FD7-F4A11AE1F98A}" type="datetime1">
              <a:rPr lang="bg-BG" smtClean="0"/>
              <a:t>17.5.2024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2054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DAEE0-5349-40EF-B3F5-0BA9A1E1EFEF}" type="datetime1">
              <a:rPr lang="bg-BG" smtClean="0"/>
              <a:t>17.5.2024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6319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FD57-B32E-45D7-95B6-E4EDC9F1E2F7}" type="datetime1">
              <a:rPr lang="bg-BG" smtClean="0"/>
              <a:t>17.5.2024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029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5AD2-BC0A-45A8-AC6F-715DE9ECA970}" type="datetime1">
              <a:rPr lang="bg-BG" smtClean="0"/>
              <a:t>17.5.2024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1443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59B4EEE-A5C8-4A54-856F-C3B6491BFA94}" type="datetime1">
              <a:rPr lang="bg-BG" smtClean="0"/>
              <a:t>17.5.2024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542C117-F53B-4C04-8140-02C06F39F1B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1044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tx2">
                <a:lumMod val="60000"/>
                <a:lumOff val="4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6" y="172201"/>
            <a:ext cx="1221594" cy="122159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" name="TextBox 1"/>
          <p:cNvSpPr txBox="1"/>
          <p:nvPr/>
        </p:nvSpPr>
        <p:spPr>
          <a:xfrm>
            <a:off x="1260629" y="106532"/>
            <a:ext cx="1059993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Държавен изпит за придобиване на трета степен на професионална квалификация – част по теория на професията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по професия код 481030 „Приложен програмист”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  <a:p>
            <a:pPr algn="ctr"/>
            <a:r>
              <a:rPr lang="bg-BG" b="1" dirty="0">
                <a:solidFill>
                  <a:schemeClr val="bg2">
                    <a:lumMod val="50000"/>
                  </a:schemeClr>
                </a:solidFill>
              </a:rPr>
              <a:t>специалност код 4810301 „Приложно програмиране”</a:t>
            </a:r>
            <a:endParaRPr lang="bg-B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8897" y="2318946"/>
            <a:ext cx="8031332" cy="1261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077913" indent="-992188" algn="just">
              <a:spcAft>
                <a:spcPts val="0"/>
              </a:spcAft>
            </a:pPr>
            <a:r>
              <a:rPr lang="bg-BG" sz="2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Тема:</a:t>
            </a:r>
            <a:r>
              <a:rPr lang="bg-BG" sz="2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на платформа за приемане, обработване и наблюдение на заявки за обслужване във фирма за IT support или ISP.</a:t>
            </a:r>
            <a:endParaRPr lang="bg-B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36556" y="5350463"/>
            <a:ext cx="355544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254125" algn="l"/>
              </a:tabLst>
            </a:pP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Дипломант: </a:t>
            </a:r>
          </a:p>
          <a:p>
            <a:pPr>
              <a:tabLst>
                <a:tab pos="1168400" algn="l"/>
              </a:tabLst>
            </a:pPr>
            <a:r>
              <a:rPr lang="bg-B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bg-BG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Радослава Топузова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628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06186" y="2708716"/>
            <a:ext cx="9302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Благодаря за вниманието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15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37230" y="73697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Увод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9540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39996"/>
          <a:stretch/>
        </p:blipFill>
        <p:spPr>
          <a:xfrm>
            <a:off x="6742582" y="2766438"/>
            <a:ext cx="5263371" cy="3854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218187" y="176358"/>
            <a:ext cx="6146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Структура на проекта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76" y="1068780"/>
            <a:ext cx="6007256" cy="3624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15" y="2995791"/>
            <a:ext cx="5994467" cy="3624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672" y="1068780"/>
            <a:ext cx="4851890" cy="2666478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lumMod val="8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489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8616" y="501134"/>
            <a:ext cx="32896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bg-BG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Потребители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3716"/>
            <a:ext cx="12429506" cy="699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2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28570" y="268303"/>
            <a:ext cx="1497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VUE.js</a:t>
            </a:r>
            <a:endParaRPr lang="bg-BG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3" y="1202056"/>
            <a:ext cx="4644251" cy="52713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77" y="1202055"/>
            <a:ext cx="6558853" cy="5271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7646" y="5569527"/>
            <a:ext cx="612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="https://unpkg.com/vue@3"&gt;&lt;/script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&lt;script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src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="{% static '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/staff.js' %}"&gt;&lt;/script&gt;</a:t>
            </a:r>
            <a:endParaRPr lang="bg-BG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9" y="235092"/>
            <a:ext cx="1231753" cy="105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3102" y="138317"/>
            <a:ext cx="4758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Визуалната </a:t>
            </a:r>
            <a:r>
              <a:rPr lang="bg-BG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страна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57" y="1283412"/>
            <a:ext cx="6859741" cy="38586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22" y="2720326"/>
            <a:ext cx="6859741" cy="3858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956" y="972121"/>
            <a:ext cx="5037713" cy="311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0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/>
        </p:nvSpPr>
        <p:spPr>
          <a:xfrm>
            <a:off x="8725804" y="237507"/>
            <a:ext cx="26372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</a:t>
            </a:r>
            <a:endParaRPr lang="bg-BG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563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5968" y="283832"/>
            <a:ext cx="72555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Инструменти </a:t>
            </a:r>
            <a:r>
              <a:rPr lang="bg-BG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технологии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680" y="1756555"/>
            <a:ext cx="2497800" cy="3344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HTML, CSS, JS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Django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DRF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37" y="84317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8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8580" y="528430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Заключение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220884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209</TotalTime>
  <Words>1011</Words>
  <Application>Microsoft Office PowerPoint</Application>
  <PresentationFormat>Widescreen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Times New Roman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Borikov</dc:creator>
  <cp:lastModifiedBy>Georgi Borikov</cp:lastModifiedBy>
  <cp:revision>27</cp:revision>
  <dcterms:created xsi:type="dcterms:W3CDTF">2024-05-06T01:58:34Z</dcterms:created>
  <dcterms:modified xsi:type="dcterms:W3CDTF">2024-05-17T19:13:31Z</dcterms:modified>
</cp:coreProperties>
</file>